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2"/>
  </p:notesMasterIdLst>
  <p:sldIdLst>
    <p:sldId id="256" r:id="rId2"/>
    <p:sldId id="265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5835" autoAdjust="0"/>
  </p:normalViewPr>
  <p:slideViewPr>
    <p:cSldViewPr snapToGrid="0" snapToObjects="1">
      <p:cViewPr>
        <p:scale>
          <a:sx n="84" d="100"/>
          <a:sy n="84" d="100"/>
        </p:scale>
        <p:origin x="1596" y="33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3F56C6-41DB-45F7-99BF-5B030B3F608F}" type="datetimeFigureOut">
              <a:rPr lang="en-GB" smtClean="0"/>
              <a:t>31/12/2025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C74DA2-E136-4D13-8DCF-EF2BE361FBD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450225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LESSON 1: AI DATA - TRAINING AND TESTING</a:t>
            </a:r>
          </a:p>
          <a:p>
            <a:endParaRPr lang="en-US" dirty="0"/>
          </a:p>
          <a:p>
            <a:r>
              <a:rPr lang="en-US" dirty="0"/>
              <a:t>OVERVIEW: Students learn why data quality matters through hands-on experiments</a:t>
            </a:r>
          </a:p>
          <a:p>
            <a:endParaRPr lang="en-US" dirty="0"/>
          </a:p>
          <a:p>
            <a:r>
              <a:rPr lang="en-US" dirty="0"/>
              <a:t>KEY PREP:</a:t>
            </a:r>
          </a:p>
          <a:p>
            <a:r>
              <a:rPr lang="en-US" dirty="0"/>
              <a:t>- Test Teachable Machine on school network</a:t>
            </a:r>
          </a:p>
          <a:p>
            <a:r>
              <a:rPr lang="en-US" dirty="0"/>
              <a:t>- Ensure webcam access works</a:t>
            </a:r>
          </a:p>
          <a:p>
            <a:r>
              <a:rPr lang="en-US" dirty="0"/>
              <a:t>- Prepare pens/pencils for experiments</a:t>
            </a:r>
          </a:p>
          <a:p>
            <a:r>
              <a:rPr lang="en-US" dirty="0"/>
              <a:t>- Have data collection planning template ready</a:t>
            </a:r>
          </a:p>
          <a:p>
            <a:endParaRPr lang="en-US" dirty="0"/>
          </a:p>
          <a:p>
            <a:r>
              <a:rPr lang="en-US" dirty="0"/>
              <a:t>UNESCO LEVEL 3 (CREATE): Students move from understanding to doing</a:t>
            </a:r>
          </a:p>
          <a:p>
            <a:endParaRPr lang="en-US" dirty="0"/>
          </a:p>
          <a:p>
            <a:r>
              <a:rPr lang="en-US" dirty="0"/>
              <a:t>TIMING: 60 minutes</a:t>
            </a:r>
          </a:p>
          <a:p>
            <a:endParaRPr lang="en-US" dirty="0"/>
          </a:p>
          <a:p>
            <a:r>
              <a:rPr lang="en-US" dirty="0"/>
              <a:t>CONNECTIONS: Builds on Y7 training data, Y8 bias understanding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C74DA2-E136-4D13-8DCF-EF2BE361FBDD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5460459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REFERENCES</a:t>
            </a:r>
          </a:p>
          <a:p>
            <a:endParaRPr lang="en-US" dirty="0"/>
          </a:p>
          <a:p>
            <a:r>
              <a:rPr lang="en-US" dirty="0"/>
              <a:t>CITATION GUIDANCE:</a:t>
            </a:r>
          </a:p>
          <a:p>
            <a:r>
              <a:rPr lang="en-US" dirty="0"/>
              <a:t>These references show curriculum alignment with:</a:t>
            </a:r>
          </a:p>
          <a:p>
            <a:r>
              <a:rPr lang="en-US" dirty="0"/>
              <a:t>- DfE guidance (government policy)</a:t>
            </a:r>
          </a:p>
          <a:p>
            <a:r>
              <a:rPr lang="en-US" dirty="0"/>
              <a:t>- UNESCO framework (international standards)</a:t>
            </a:r>
          </a:p>
          <a:p>
            <a:r>
              <a:rPr lang="en-US" dirty="0"/>
              <a:t>- Ofsted expectations (inspection criteria)</a:t>
            </a:r>
          </a:p>
          <a:p>
            <a:endParaRPr lang="en-US" dirty="0"/>
          </a:p>
          <a:p>
            <a:r>
              <a:rPr lang="en-US" dirty="0"/>
              <a:t>FOR STUDENTS: These are authoritative sources they can reference in work</a:t>
            </a:r>
          </a:p>
          <a:p>
            <a:endParaRPr lang="en-US" dirty="0"/>
          </a:p>
          <a:p>
            <a:r>
              <a:rPr lang="en-US" dirty="0"/>
              <a:t>FOR SLT/OFSTED: Evidence of research-based, policy-aligned curriculum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C74DA2-E136-4D13-8DCF-EF2BE361FBDD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819359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LEARNING OBJECTIVES</a:t>
            </a:r>
          </a:p>
          <a:p>
            <a:endParaRPr/>
          </a:p>
          <a:p>
            <a:r>
              <a:t>Share these objectives with students at the start of the lesson. Consider:</a:t>
            </a:r>
          </a:p>
          <a:p>
            <a:r>
              <a:t>- Displaying on board throughout lesson</a:t>
            </a:r>
          </a:p>
          <a:p>
            <a:r>
              <a:t>- Returning to objectives during plenary</a:t>
            </a:r>
          </a:p>
          <a:p>
            <a:r>
              <a:t>- Students self-assess against objectives at end</a:t>
            </a:r>
          </a:p>
          <a:p>
            <a:endParaRPr/>
          </a:p>
          <a:p>
            <a:r>
              <a:t>These objectives align with:</a:t>
            </a:r>
          </a:p>
          <a:p>
            <a:r>
              <a:t>- UNESCO AI Competency Framework</a:t>
            </a:r>
          </a:p>
          <a:p>
            <a:r>
              <a:t>- DfE guidance on AI in education</a:t>
            </a:r>
          </a:p>
          <a:p>
            <a:r>
              <a:t>- Ofsted expectations for AI understanding</a:t>
            </a:r>
          </a:p>
          <a:p>
            <a:endParaRPr/>
          </a:p>
          <a:p>
            <a:r>
              <a:t>Objectives should be student-friendly and achievable within the lesson time.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PRIOR KNOWLEDGE CHECK</a:t>
            </a:r>
          </a:p>
          <a:p>
            <a:endParaRPr lang="en-US" dirty="0"/>
          </a:p>
          <a:p>
            <a:r>
              <a:rPr lang="en-US" dirty="0"/>
              <a:t>RETRIEVAL PRACTICE:</a:t>
            </a:r>
          </a:p>
          <a:p>
            <a:r>
              <a:rPr lang="en-US" dirty="0"/>
              <a:t>Use think-pair-share: 30 sec individual, 1 min pairs, 2 mins class share</a:t>
            </a:r>
          </a:p>
          <a:p>
            <a:endParaRPr lang="en-US" dirty="0"/>
          </a:p>
          <a:p>
            <a:r>
              <a:rPr lang="en-US" dirty="0"/>
              <a:t>PURPOSE: Activate prior knowledge, check retention, prepare for new learning</a:t>
            </a:r>
          </a:p>
          <a:p>
            <a:endParaRPr lang="en-US" dirty="0"/>
          </a:p>
          <a:p>
            <a:r>
              <a:rPr lang="en-US" dirty="0"/>
              <a:t>IF STUDENTS STRUGGLE: Briefly recap key concepts before proceeding</a:t>
            </a:r>
          </a:p>
          <a:p>
            <a:endParaRPr lang="en-US" dirty="0"/>
          </a:p>
          <a:p>
            <a:r>
              <a:rPr lang="en-US" dirty="0"/>
              <a:t>CONNECTION: Links previous learning to today's lesson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C74DA2-E136-4D13-8DCF-EF2BE361FBDD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0194814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CONTENT SLIDE: The Importance of Quality Training Data</a:t>
            </a:r>
          </a:p>
          <a:p>
            <a:endParaRPr lang="en-US" dirty="0"/>
          </a:p>
          <a:p>
            <a:r>
              <a:rPr lang="en-US" dirty="0"/>
              <a:t>TEACHING POINTS:</a:t>
            </a:r>
          </a:p>
          <a:p>
            <a:r>
              <a:rPr lang="en-US" dirty="0"/>
              <a:t>- Explain key concepts clearly</a:t>
            </a:r>
          </a:p>
          <a:p>
            <a:r>
              <a:rPr lang="en-US" dirty="0"/>
              <a:t>- Check understanding with questions</a:t>
            </a:r>
          </a:p>
          <a:p>
            <a:r>
              <a:rPr lang="en-US" dirty="0"/>
              <a:t>- Use examples relevant to students</a:t>
            </a:r>
          </a:p>
          <a:p>
            <a:r>
              <a:rPr lang="en-US" dirty="0"/>
              <a:t>- Link to prior/future learning</a:t>
            </a:r>
          </a:p>
          <a:p>
            <a:endParaRPr lang="en-US" dirty="0"/>
          </a:p>
          <a:p>
            <a:r>
              <a:rPr lang="en-US" dirty="0"/>
              <a:t>PACE: Allow time for questions and discussion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C74DA2-E136-4D13-8DCF-EF2BE361FBDD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6325914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ACTIVITY GUIDANCE</a:t>
            </a:r>
          </a:p>
          <a:p>
            <a:endParaRPr lang="en-US" dirty="0"/>
          </a:p>
          <a:p>
            <a:r>
              <a:rPr lang="en-US" dirty="0"/>
              <a:t>SET UP:</a:t>
            </a:r>
          </a:p>
          <a:p>
            <a:r>
              <a:rPr lang="en-US" dirty="0"/>
              <a:t>- Clear instructions before starting</a:t>
            </a:r>
          </a:p>
          <a:p>
            <a:r>
              <a:rPr lang="en-US" dirty="0"/>
              <a:t>- Model expectations</a:t>
            </a:r>
          </a:p>
          <a:p>
            <a:r>
              <a:rPr lang="en-US" dirty="0"/>
              <a:t>- Set time limits clearly</a:t>
            </a:r>
          </a:p>
          <a:p>
            <a:r>
              <a:rPr lang="en-US" dirty="0"/>
              <a:t>- Circulate during activity</a:t>
            </a:r>
          </a:p>
          <a:p>
            <a:endParaRPr lang="en-US" dirty="0"/>
          </a:p>
          <a:p>
            <a:r>
              <a:rPr lang="en-US" dirty="0"/>
              <a:t>MONITOR:</a:t>
            </a:r>
          </a:p>
          <a:p>
            <a:r>
              <a:rPr lang="en-US" dirty="0"/>
              <a:t>- Check understanding</a:t>
            </a:r>
          </a:p>
          <a:p>
            <a:r>
              <a:rPr lang="en-US" dirty="0"/>
              <a:t>- Support struggling students</a:t>
            </a:r>
          </a:p>
          <a:p>
            <a:r>
              <a:rPr lang="en-US" dirty="0"/>
              <a:t>- Challenge fast finishers</a:t>
            </a:r>
          </a:p>
          <a:p>
            <a:r>
              <a:rPr lang="en-US" dirty="0"/>
              <a:t>- Note misconceptions for plenary</a:t>
            </a:r>
          </a:p>
          <a:p>
            <a:endParaRPr lang="en-US" dirty="0"/>
          </a:p>
          <a:p>
            <a:r>
              <a:rPr lang="en-US" dirty="0"/>
              <a:t>SUCCESS CRITERIA: Visible on slide or shared verbally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C74DA2-E136-4D13-8DCF-EF2BE361FBDD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7880026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CONTENT SLIDE: Data Preprocessing</a:t>
            </a:r>
          </a:p>
          <a:p>
            <a:endParaRPr lang="en-US" dirty="0"/>
          </a:p>
          <a:p>
            <a:r>
              <a:rPr lang="en-US" dirty="0"/>
              <a:t>TEACHING POINTS:</a:t>
            </a:r>
          </a:p>
          <a:p>
            <a:r>
              <a:rPr lang="en-US" dirty="0"/>
              <a:t>- Explain key concepts clearly</a:t>
            </a:r>
          </a:p>
          <a:p>
            <a:r>
              <a:rPr lang="en-US" dirty="0"/>
              <a:t>- Check understanding with questions</a:t>
            </a:r>
          </a:p>
          <a:p>
            <a:r>
              <a:rPr lang="en-US" dirty="0"/>
              <a:t>- Use examples relevant to students</a:t>
            </a:r>
          </a:p>
          <a:p>
            <a:r>
              <a:rPr lang="en-US" dirty="0"/>
              <a:t>- Link to prior/future learning</a:t>
            </a:r>
          </a:p>
          <a:p>
            <a:endParaRPr lang="en-US" dirty="0"/>
          </a:p>
          <a:p>
            <a:r>
              <a:rPr lang="en-US" dirty="0"/>
              <a:t>PACE: Allow time for questions and discussion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C74DA2-E136-4D13-8DCF-EF2BE361FBDD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19079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ACTIVITY GUIDANCE</a:t>
            </a:r>
          </a:p>
          <a:p>
            <a:endParaRPr lang="en-US" dirty="0"/>
          </a:p>
          <a:p>
            <a:r>
              <a:rPr lang="en-US" dirty="0"/>
              <a:t>SET UP:</a:t>
            </a:r>
          </a:p>
          <a:p>
            <a:r>
              <a:rPr lang="en-US" dirty="0"/>
              <a:t>- Clear instructions before starting</a:t>
            </a:r>
          </a:p>
          <a:p>
            <a:r>
              <a:rPr lang="en-US" dirty="0"/>
              <a:t>- Model expectations</a:t>
            </a:r>
          </a:p>
          <a:p>
            <a:r>
              <a:rPr lang="en-US" dirty="0"/>
              <a:t>- Set time limits clearly</a:t>
            </a:r>
          </a:p>
          <a:p>
            <a:r>
              <a:rPr lang="en-US" dirty="0"/>
              <a:t>- Circulate during activity</a:t>
            </a:r>
          </a:p>
          <a:p>
            <a:endParaRPr lang="en-US" dirty="0"/>
          </a:p>
          <a:p>
            <a:r>
              <a:rPr lang="en-US" dirty="0"/>
              <a:t>MONITOR:</a:t>
            </a:r>
          </a:p>
          <a:p>
            <a:r>
              <a:rPr lang="en-US" dirty="0"/>
              <a:t>- Check understanding</a:t>
            </a:r>
          </a:p>
          <a:p>
            <a:r>
              <a:rPr lang="en-US" dirty="0"/>
              <a:t>- Support struggling students</a:t>
            </a:r>
          </a:p>
          <a:p>
            <a:r>
              <a:rPr lang="en-US" dirty="0"/>
              <a:t>- Challenge fast finishers</a:t>
            </a:r>
          </a:p>
          <a:p>
            <a:r>
              <a:rPr lang="en-US" dirty="0"/>
              <a:t>- Note misconceptions for plenary</a:t>
            </a:r>
          </a:p>
          <a:p>
            <a:endParaRPr lang="en-US" dirty="0"/>
          </a:p>
          <a:p>
            <a:r>
              <a:rPr lang="en-US" dirty="0"/>
              <a:t>SUCCESS CRITERIA: Visible on slide or shared verbally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C74DA2-E136-4D13-8DCF-EF2BE361FBDD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4780868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PLENARY</a:t>
            </a:r>
          </a:p>
          <a:p>
            <a:endParaRPr lang="en-US" dirty="0"/>
          </a:p>
          <a:p>
            <a:r>
              <a:rPr lang="en-US" dirty="0"/>
              <a:t>PURPOSE: Consolidate learning, check understanding, link to next lesson</a:t>
            </a:r>
          </a:p>
          <a:p>
            <a:endParaRPr lang="en-US" dirty="0"/>
          </a:p>
          <a:p>
            <a:r>
              <a:rPr lang="en-US" dirty="0"/>
              <a:t>EXIT TICKET:</a:t>
            </a:r>
          </a:p>
          <a:p>
            <a:r>
              <a:rPr lang="en-US" dirty="0"/>
              <a:t>- Quick individual response</a:t>
            </a:r>
          </a:p>
          <a:p>
            <a:r>
              <a:rPr lang="en-US" dirty="0"/>
              <a:t>- Collect as students leave OR verbal sharing</a:t>
            </a:r>
          </a:p>
          <a:p>
            <a:r>
              <a:rPr lang="en-US" dirty="0"/>
              <a:t>- Use to plan next lesson/interventions</a:t>
            </a:r>
          </a:p>
          <a:p>
            <a:endParaRPr lang="en-US" dirty="0"/>
          </a:p>
          <a:p>
            <a:r>
              <a:rPr lang="en-US" dirty="0"/>
              <a:t>REFLECTION: Return to learning objectives - did we achieve them?</a:t>
            </a:r>
          </a:p>
          <a:p>
            <a:endParaRPr lang="en-US" dirty="0"/>
          </a:p>
          <a:p>
            <a:r>
              <a:rPr lang="en-US" dirty="0"/>
              <a:t>NEXT LESSON: Preview what's coming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C74DA2-E136-4D13-8DCF-EF2BE361FBDD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5679773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HOMEWORK</a:t>
            </a:r>
          </a:p>
          <a:p>
            <a:endParaRPr lang="en-US" dirty="0"/>
          </a:p>
          <a:p>
            <a:r>
              <a:rPr lang="en-US" dirty="0"/>
              <a:t>CLEAR EXPECTATIONS:</a:t>
            </a:r>
          </a:p>
          <a:p>
            <a:r>
              <a:rPr lang="en-US" dirty="0"/>
              <a:t>- State word count/time expected</a:t>
            </a:r>
          </a:p>
          <a:p>
            <a:r>
              <a:rPr lang="en-US" dirty="0"/>
              <a:t>- Show example if available</a:t>
            </a:r>
          </a:p>
          <a:p>
            <a:r>
              <a:rPr lang="en-US" dirty="0"/>
              <a:t>- Explain purpose</a:t>
            </a:r>
          </a:p>
          <a:p>
            <a:r>
              <a:rPr lang="en-US" dirty="0"/>
              <a:t>- Give deadline</a:t>
            </a:r>
          </a:p>
          <a:p>
            <a:endParaRPr lang="en-US" dirty="0"/>
          </a:p>
          <a:p>
            <a:r>
              <a:rPr lang="en-US" dirty="0"/>
              <a:t>SUPPORT:</a:t>
            </a:r>
          </a:p>
          <a:p>
            <a:r>
              <a:rPr lang="en-US" dirty="0"/>
              <a:t>- Provide sentence starters if needed</a:t>
            </a:r>
          </a:p>
          <a:p>
            <a:r>
              <a:rPr lang="en-US" dirty="0"/>
              <a:t>- Suggest where to find information</a:t>
            </a:r>
          </a:p>
          <a:p>
            <a:r>
              <a:rPr lang="en-US" dirty="0"/>
              <a:t>- Offer alternative formats for SEND</a:t>
            </a:r>
          </a:p>
          <a:p>
            <a:endParaRPr lang="en-US" dirty="0"/>
          </a:p>
          <a:p>
            <a:r>
              <a:rPr lang="en-US" dirty="0"/>
              <a:t>FOLLOW-UP: Plan to use homework in next lesson (share examples, build on learning)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C74DA2-E136-4D13-8DCF-EF2BE361FBDD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866035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12/31/2025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12/31/2025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12/31/2025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12/31/2025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12/31/2025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12/31/2025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12/31/2025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12/31/2025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12/31/2025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12/31/2025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12/31/2025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DBF6C78E-63EE-328F-CF13-96C29797F38F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64898" y="1600201"/>
            <a:ext cx="8264106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12/31/2025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DBC1BE5-54EE-5158-F23C-74EC451A9276}"/>
              </a:ext>
            </a:extLst>
          </p:cNvPr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11220450" y="5886450"/>
            <a:ext cx="971550" cy="97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457200" rtl="0" eaLnBrk="1" latinLnBrk="0" hangingPunct="1">
        <a:spcBef>
          <a:spcPct val="20000"/>
        </a:spcBef>
        <a:buFont typeface="Arial" panose="020B0604020202020204" pitchFamily="34" charset="0"/>
        <a:buNone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0" algn="l" defTabSz="457200" rtl="0" eaLnBrk="1" latinLnBrk="0" hangingPunct="1">
        <a:spcBef>
          <a:spcPct val="20000"/>
        </a:spcBef>
        <a:buFont typeface="Arial"/>
        <a:buNone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0" algn="l" defTabSz="457200" rtl="0" eaLnBrk="1" latinLnBrk="0" hangingPunct="1">
        <a:spcBef>
          <a:spcPct val="20000"/>
        </a:spcBef>
        <a:buFont typeface="Arial"/>
        <a:buNone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0" algn="l" defTabSz="457200" rtl="0" eaLnBrk="1" latinLnBrk="0" hangingPunct="1">
        <a:spcBef>
          <a:spcPct val="20000"/>
        </a:spcBef>
        <a:buFont typeface="Arial"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457200" rtl="0" eaLnBrk="1" latinLnBrk="0" hangingPunct="1">
        <a:spcBef>
          <a:spcPct val="20000"/>
        </a:spcBef>
        <a:buFont typeface="Arial"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t>AI Data - Training and Testing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dirty="0">
                <a:solidFill>
                  <a:schemeClr val="tx1"/>
                </a:solidFill>
              </a:rPr>
              <a:t>Year 9 Computer Science</a:t>
            </a:r>
          </a:p>
          <a:p>
            <a:r>
              <a:rPr dirty="0">
                <a:solidFill>
                  <a:schemeClr val="tx1"/>
                </a:solidFill>
              </a:rPr>
              <a:t>Lesson 1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dirty="0"/>
              <a:t>References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sz="2000" dirty="0"/>
              <a:t>Department for Education (2025). Generative AI in education.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sz="2000" dirty="0"/>
              <a:t>UNESCO (2024). AI competency framework for students.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sz="2000" dirty="0"/>
              <a:t>Year 9 focuses on UNESCO Level 3 (Create): Co-creating AI solutions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/>
              <a:t>Learning Objectives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sz="2000" b="1" dirty="0"/>
              <a:t>By the end of this lesson, you will be able to:</a:t>
            </a:r>
          </a:p>
          <a:p>
            <a:endParaRPr sz="2000" dirty="0"/>
          </a:p>
          <a:p>
            <a:endParaRPr sz="2000" dirty="0"/>
          </a:p>
          <a:p>
            <a:pPr marL="457200" indent="-457200">
              <a:buFont typeface="+mj-lt"/>
              <a:buAutoNum type="arabicPeriod"/>
            </a:pPr>
            <a:r>
              <a:rPr sz="2000" dirty="0"/>
              <a:t>Evaluate the quality of training data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000" dirty="0"/>
              <a:t>Explain</a:t>
            </a:r>
            <a:r>
              <a:rPr sz="2000" dirty="0"/>
              <a:t> data preprocessing techniques</a:t>
            </a:r>
          </a:p>
          <a:p>
            <a:pPr marL="457200" indent="-457200">
              <a:buFont typeface="+mj-lt"/>
              <a:buAutoNum type="arabicPeriod"/>
            </a:pPr>
            <a:r>
              <a:rPr sz="2000" dirty="0"/>
              <a:t>Design a data collection plan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dirty="0"/>
              <a:t>Prior Knowledge Check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sz="2000" b="1" dirty="0"/>
              <a:t>Retrieval from Year 7 and 8:</a:t>
            </a:r>
          </a:p>
          <a:p>
            <a:endParaRPr sz="2000" dirty="0"/>
          </a:p>
          <a:p>
            <a:r>
              <a:rPr sz="2000" dirty="0"/>
              <a:t>1. What is training data?</a:t>
            </a:r>
          </a:p>
          <a:p>
            <a:r>
              <a:rPr sz="2000" dirty="0"/>
              <a:t>2. How can training data cause bias?</a:t>
            </a:r>
          </a:p>
          <a:p>
            <a:r>
              <a:rPr sz="2000" dirty="0"/>
              <a:t>3. Name one ethical principle for AI</a:t>
            </a:r>
          </a:p>
          <a:p>
            <a:r>
              <a:rPr sz="2000" dirty="0"/>
              <a:t>4. Should AI make important decisions alone?</a:t>
            </a:r>
          </a:p>
          <a:p>
            <a:endParaRPr sz="2000" dirty="0"/>
          </a:p>
          <a:p>
            <a:r>
              <a:rPr sz="2000" b="1" dirty="0"/>
              <a:t>Challenge: </a:t>
            </a:r>
            <a:r>
              <a:rPr sz="2000" dirty="0"/>
              <a:t>You want to build AI that recognizes school uniform items. What do you need?</a:t>
            </a:r>
          </a:p>
          <a:p>
            <a:endParaRPr sz="2000" dirty="0"/>
          </a:p>
          <a:p>
            <a:r>
              <a:rPr sz="2000" b="1" dirty="0"/>
              <a:t>Think-Pair-Share: </a:t>
            </a:r>
            <a:r>
              <a:rPr sz="2000" dirty="0"/>
              <a:t>What data and steps required?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dirty="0"/>
              <a:t>The Importance of Quality Training Data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64898" y="1223010"/>
            <a:ext cx="4027242" cy="5520689"/>
          </a:xfrm>
        </p:spPr>
        <p:txBody>
          <a:bodyPr>
            <a:normAutofit/>
          </a:bodyPr>
          <a:lstStyle/>
          <a:p>
            <a:r>
              <a:rPr sz="2000" b="1" dirty="0"/>
              <a:t>Machine Learning Process</a:t>
            </a:r>
          </a:p>
          <a:p>
            <a:r>
              <a:rPr sz="2000" dirty="0"/>
              <a:t>1. Collect training data</a:t>
            </a:r>
          </a:p>
          <a:p>
            <a:r>
              <a:rPr sz="2000" dirty="0"/>
              <a:t>2. Prepare/clean data</a:t>
            </a:r>
          </a:p>
          <a:p>
            <a:r>
              <a:rPr sz="2000" dirty="0"/>
              <a:t>3. Train the model</a:t>
            </a:r>
          </a:p>
          <a:p>
            <a:r>
              <a:rPr sz="2000" dirty="0"/>
              <a:t>4. Test the model</a:t>
            </a:r>
          </a:p>
          <a:p>
            <a:r>
              <a:rPr sz="2000" dirty="0"/>
              <a:t>5. Evaluate performance</a:t>
            </a:r>
          </a:p>
          <a:p>
            <a:r>
              <a:rPr sz="2000" dirty="0"/>
              <a:t>6. Iterate and improve</a:t>
            </a:r>
          </a:p>
          <a:p>
            <a:endParaRPr sz="2000" dirty="0"/>
          </a:p>
          <a:p>
            <a:r>
              <a:rPr sz="2000" b="1" dirty="0"/>
              <a:t>What Makes Quality Training Data?</a:t>
            </a:r>
          </a:p>
          <a:p>
            <a:r>
              <a:rPr sz="2000" dirty="0"/>
              <a:t>1. Quantity - Enough examples</a:t>
            </a:r>
          </a:p>
          <a:p>
            <a:r>
              <a:rPr sz="2000" dirty="0"/>
              <a:t>2. Variety - Represents all cases</a:t>
            </a:r>
          </a:p>
          <a:p>
            <a:r>
              <a:rPr sz="2000" dirty="0"/>
              <a:t>3. Balance - Equal representation</a:t>
            </a:r>
          </a:p>
          <a:p>
            <a:r>
              <a:rPr sz="2000" dirty="0"/>
              <a:t>4. Accuracy - Correct labels</a:t>
            </a:r>
          </a:p>
          <a:p>
            <a:r>
              <a:rPr sz="2000" dirty="0"/>
              <a:t>5. Relevance - Matches the problem</a:t>
            </a:r>
          </a:p>
          <a:p>
            <a:endParaRPr sz="18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ECDAEA3-036D-1E22-9AF4-E099AE883C31}"/>
              </a:ext>
            </a:extLst>
          </p:cNvPr>
          <p:cNvSpPr txBox="1"/>
          <p:nvPr/>
        </p:nvSpPr>
        <p:spPr>
          <a:xfrm>
            <a:off x="6096000" y="1923960"/>
            <a:ext cx="4796790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b="1" dirty="0"/>
              <a:t>Three Types of Machine Learning:</a:t>
            </a:r>
          </a:p>
          <a:p>
            <a:r>
              <a:rPr lang="en-US" sz="2000" b="1" dirty="0"/>
              <a:t>Supervised Learning </a:t>
            </a:r>
            <a:r>
              <a:rPr lang="en-US" sz="2000" dirty="0"/>
              <a:t>- Labeled examples</a:t>
            </a:r>
          </a:p>
          <a:p>
            <a:r>
              <a:rPr lang="en-US" sz="2000" b="1" dirty="0"/>
              <a:t>Unsupervised Learning </a:t>
            </a:r>
            <a:r>
              <a:rPr lang="en-US" sz="2000" dirty="0"/>
              <a:t>- Finds patterns itself</a:t>
            </a:r>
          </a:p>
          <a:p>
            <a:r>
              <a:rPr lang="en-US" sz="2000" b="1" dirty="0"/>
              <a:t>Reinforcement Learning </a:t>
            </a:r>
            <a:r>
              <a:rPr lang="en-US" sz="2000" dirty="0"/>
              <a:t>- Trial and error with rewards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dirty="0"/>
              <a:t>Activity 1: Good vs Poor Data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64898" y="1600201"/>
            <a:ext cx="4873062" cy="4525963"/>
          </a:xfrm>
        </p:spPr>
        <p:txBody>
          <a:bodyPr>
            <a:normAutofit fontScale="92500" lnSpcReduction="10000"/>
          </a:bodyPr>
          <a:lstStyle/>
          <a:p>
            <a:r>
              <a:rPr sz="2200" b="1" dirty="0"/>
              <a:t>Hands-On: </a:t>
            </a:r>
            <a:r>
              <a:rPr sz="2200" dirty="0"/>
              <a:t>Teachable Machine Experiment</a:t>
            </a:r>
          </a:p>
          <a:p>
            <a:endParaRPr sz="2200" dirty="0"/>
          </a:p>
          <a:p>
            <a:r>
              <a:rPr sz="2200" b="1" dirty="0"/>
              <a:t>Experiment 1 - Poor Data (8 mins):</a:t>
            </a:r>
          </a:p>
          <a:p>
            <a:r>
              <a:rPr sz="2200" dirty="0"/>
              <a:t>Pen vs Pencil with only 5 images each</a:t>
            </a:r>
          </a:p>
          <a:p>
            <a:r>
              <a:rPr sz="2200" dirty="0"/>
              <a:t>Same angle, same lighting</a:t>
            </a:r>
          </a:p>
          <a:p>
            <a:r>
              <a:rPr sz="2200" dirty="0"/>
              <a:t>Train and test</a:t>
            </a:r>
          </a:p>
          <a:p>
            <a:r>
              <a:rPr sz="2200" b="1" dirty="0"/>
              <a:t>Record: </a:t>
            </a:r>
            <a:r>
              <a:rPr sz="2200" dirty="0"/>
              <a:t>What went wrong?</a:t>
            </a:r>
          </a:p>
          <a:p>
            <a:endParaRPr sz="2200" dirty="0"/>
          </a:p>
          <a:p>
            <a:r>
              <a:rPr sz="2200" b="1" dirty="0"/>
              <a:t>Experiment 2 - Better Data (8 mins):</a:t>
            </a:r>
          </a:p>
          <a:p>
            <a:r>
              <a:rPr sz="2200" dirty="0"/>
              <a:t>20 images of each</a:t>
            </a:r>
          </a:p>
          <a:p>
            <a:r>
              <a:rPr sz="2200" dirty="0"/>
              <a:t>Vary angles, lighting, backgrounds</a:t>
            </a:r>
          </a:p>
          <a:p>
            <a:r>
              <a:rPr sz="2200" dirty="0"/>
              <a:t>Train and test</a:t>
            </a:r>
          </a:p>
          <a:p>
            <a:r>
              <a:rPr sz="2200" b="1" dirty="0"/>
              <a:t>Record: </a:t>
            </a:r>
            <a:r>
              <a:rPr sz="2200" dirty="0"/>
              <a:t>How did it improve?</a:t>
            </a:r>
          </a:p>
          <a:p>
            <a:endParaRPr sz="2000" dirty="0"/>
          </a:p>
          <a:p>
            <a:endParaRPr sz="16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162B8F0-4239-F5DC-313B-229D0882F31D}"/>
              </a:ext>
            </a:extLst>
          </p:cNvPr>
          <p:cNvSpPr txBox="1"/>
          <p:nvPr/>
        </p:nvSpPr>
        <p:spPr>
          <a:xfrm>
            <a:off x="6263641" y="2286000"/>
            <a:ext cx="4572000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b="1" dirty="0"/>
              <a:t>Experiment 3 </a:t>
            </a:r>
            <a:r>
              <a:rPr lang="en-US" sz="2000" dirty="0"/>
              <a:t>- Imbalanced (Optional):</a:t>
            </a:r>
          </a:p>
          <a:p>
            <a:r>
              <a:rPr lang="en-US" sz="2000" dirty="0"/>
              <a:t>25 hand images, 5 face images</a:t>
            </a:r>
          </a:p>
          <a:p>
            <a:r>
              <a:rPr lang="en-US" sz="2000" dirty="0"/>
              <a:t>Observe bias</a:t>
            </a:r>
          </a:p>
          <a:p>
            <a:endParaRPr lang="en-US" sz="2000" dirty="0"/>
          </a:p>
          <a:p>
            <a:r>
              <a:rPr lang="en-US" sz="2000" b="1" dirty="0"/>
              <a:t>Class Discussion </a:t>
            </a:r>
            <a:r>
              <a:rPr lang="en-US" sz="2000" dirty="0"/>
              <a:t>(4 mins):</a:t>
            </a:r>
          </a:p>
          <a:p>
            <a:r>
              <a:rPr lang="en-US" sz="2000" dirty="0"/>
              <a:t>Which model worked best? Why?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dirty="0"/>
              <a:t>Data Preprocessing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64898" y="1314451"/>
            <a:ext cx="4793052" cy="5166359"/>
          </a:xfrm>
        </p:spPr>
        <p:txBody>
          <a:bodyPr>
            <a:noAutofit/>
          </a:bodyPr>
          <a:lstStyle/>
          <a:p>
            <a:r>
              <a:rPr sz="2000" b="1" dirty="0"/>
              <a:t>What is Data Preprocessing?</a:t>
            </a:r>
          </a:p>
          <a:p>
            <a:r>
              <a:rPr sz="2000" dirty="0"/>
              <a:t>Cleaning and preparing data before training</a:t>
            </a:r>
          </a:p>
          <a:p>
            <a:r>
              <a:rPr sz="2000" dirty="0"/>
              <a:t>Garbage in, garbage out</a:t>
            </a:r>
          </a:p>
          <a:p>
            <a:endParaRPr sz="2000" dirty="0"/>
          </a:p>
          <a:p>
            <a:r>
              <a:rPr sz="2000" b="1" dirty="0"/>
              <a:t>Key Preprocessing Steps:</a:t>
            </a:r>
          </a:p>
          <a:p>
            <a:endParaRPr sz="2000" dirty="0"/>
          </a:p>
          <a:p>
            <a:r>
              <a:rPr sz="2000" b="1" dirty="0"/>
              <a:t>1. Data Cleaning</a:t>
            </a:r>
          </a:p>
          <a:p>
            <a:r>
              <a:rPr sz="2000" dirty="0"/>
              <a:t>Remove duplicates, fix errors, handle missing values</a:t>
            </a:r>
          </a:p>
          <a:p>
            <a:endParaRPr sz="2000" dirty="0"/>
          </a:p>
          <a:p>
            <a:r>
              <a:rPr sz="2000" b="1" dirty="0"/>
              <a:t>2. Data Augmentation</a:t>
            </a:r>
          </a:p>
          <a:p>
            <a:r>
              <a:rPr sz="2000" dirty="0"/>
              <a:t>Create variations (rotate, flip, zoom)</a:t>
            </a:r>
          </a:p>
          <a:p>
            <a:endParaRPr sz="2000" dirty="0"/>
          </a:p>
          <a:p>
            <a:r>
              <a:rPr lang="en-GB" sz="2000" b="1" noProof="0" dirty="0"/>
              <a:t>3. Normalisation</a:t>
            </a:r>
          </a:p>
          <a:p>
            <a:r>
              <a:rPr sz="2000" dirty="0"/>
              <a:t>Standardize format, resize images</a:t>
            </a:r>
          </a:p>
          <a:p>
            <a:endParaRPr sz="2000" dirty="0"/>
          </a:p>
          <a:p>
            <a:endParaRPr sz="20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AA18AC9-095E-80BF-3401-DB4F91DAE63D}"/>
              </a:ext>
            </a:extLst>
          </p:cNvPr>
          <p:cNvSpPr txBox="1"/>
          <p:nvPr/>
        </p:nvSpPr>
        <p:spPr>
          <a:xfrm>
            <a:off x="6580823" y="2098030"/>
            <a:ext cx="3511867" cy="41549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b="1" dirty="0"/>
              <a:t>4. Handling Outliers</a:t>
            </a:r>
          </a:p>
          <a:p>
            <a:r>
              <a:rPr lang="en-US" sz="2000" dirty="0"/>
              <a:t>Identify unusual data points</a:t>
            </a:r>
          </a:p>
          <a:p>
            <a:endParaRPr lang="en-US" sz="2000" dirty="0"/>
          </a:p>
          <a:p>
            <a:r>
              <a:rPr lang="en-US" sz="2000" b="1" dirty="0"/>
              <a:t>5. Balancing Dataset</a:t>
            </a:r>
          </a:p>
          <a:p>
            <a:r>
              <a:rPr lang="en-US" sz="2000" dirty="0"/>
              <a:t>Ensure equal representation</a:t>
            </a:r>
          </a:p>
          <a:p>
            <a:endParaRPr lang="en-US" sz="2000" dirty="0"/>
          </a:p>
          <a:p>
            <a:r>
              <a:rPr lang="en-US" sz="2000" b="1" dirty="0"/>
              <a:t>6. Splitting Data</a:t>
            </a:r>
          </a:p>
          <a:p>
            <a:r>
              <a:rPr lang="en-US" sz="2000" dirty="0"/>
              <a:t>Training set (70-80%)</a:t>
            </a:r>
          </a:p>
          <a:p>
            <a:r>
              <a:rPr lang="en-US" sz="2000" dirty="0"/>
              <a:t>Validation set (10-15%)</a:t>
            </a:r>
          </a:p>
          <a:p>
            <a:r>
              <a:rPr lang="en-US" sz="2000" dirty="0"/>
              <a:t>Test set (10-15%)</a:t>
            </a:r>
          </a:p>
          <a:p>
            <a:endParaRPr lang="en-US" sz="2000" dirty="0"/>
          </a:p>
          <a:p>
            <a:r>
              <a:rPr lang="en-US" sz="2400" dirty="0"/>
              <a:t>Why Split? </a:t>
            </a:r>
            <a:r>
              <a:rPr lang="en-US" sz="2000" dirty="0"/>
              <a:t>Can't test on same data you trained on</a:t>
            </a:r>
            <a:endParaRPr lang="en-GB" sz="20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dirty="0"/>
              <a:t>Activity 2: Design a Dataset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64898" y="1417638"/>
            <a:ext cx="4152972" cy="4525963"/>
          </a:xfrm>
        </p:spPr>
        <p:txBody>
          <a:bodyPr>
            <a:noAutofit/>
          </a:bodyPr>
          <a:lstStyle/>
          <a:p>
            <a:r>
              <a:rPr sz="2000" b="1" dirty="0"/>
              <a:t>Design AI tool for your school</a:t>
            </a:r>
          </a:p>
          <a:p>
            <a:endParaRPr sz="2000" dirty="0"/>
          </a:p>
          <a:p>
            <a:r>
              <a:rPr sz="2000" b="1" dirty="0"/>
              <a:t>Options:</a:t>
            </a:r>
          </a:p>
          <a:p>
            <a:r>
              <a:rPr sz="2000" dirty="0"/>
              <a:t>1. Library Book Sorter</a:t>
            </a:r>
          </a:p>
          <a:p>
            <a:r>
              <a:rPr sz="2000" dirty="0"/>
              <a:t>2. Uniform Checker</a:t>
            </a:r>
          </a:p>
          <a:p>
            <a:r>
              <a:rPr sz="2000" dirty="0"/>
              <a:t>3. Recycling Helper</a:t>
            </a:r>
          </a:p>
          <a:p>
            <a:r>
              <a:rPr sz="2000" dirty="0"/>
              <a:t>4. Accessibility Aid</a:t>
            </a:r>
          </a:p>
          <a:p>
            <a:r>
              <a:rPr sz="2000" dirty="0"/>
              <a:t>5. Attendance System</a:t>
            </a:r>
          </a:p>
          <a:p>
            <a:endParaRPr sz="20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46E5B0B-06C9-DB9C-5A4D-8C312280EA2F}"/>
              </a:ext>
            </a:extLst>
          </p:cNvPr>
          <p:cNvSpPr txBox="1"/>
          <p:nvPr/>
        </p:nvSpPr>
        <p:spPr>
          <a:xfrm>
            <a:off x="6374132" y="2126140"/>
            <a:ext cx="6097904" cy="31700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b="1" dirty="0"/>
              <a:t>Create detailed data collection plan:</a:t>
            </a:r>
          </a:p>
          <a:p>
            <a:endParaRPr lang="en-US" sz="2000" dirty="0"/>
          </a:p>
          <a:p>
            <a:r>
              <a:rPr lang="en-US" sz="2000" dirty="0"/>
              <a:t>1. What data to collect?</a:t>
            </a:r>
          </a:p>
          <a:p>
            <a:r>
              <a:rPr lang="en-US" sz="2000" dirty="0"/>
              <a:t>2. How to ensure quality?</a:t>
            </a:r>
          </a:p>
          <a:p>
            <a:r>
              <a:rPr lang="en-US" sz="2000" dirty="0"/>
              <a:t>3. How to collect it?</a:t>
            </a:r>
          </a:p>
          <a:p>
            <a:r>
              <a:rPr lang="en-US" sz="2000" dirty="0"/>
              <a:t>4. Privacy and ethics?</a:t>
            </a:r>
          </a:p>
          <a:p>
            <a:r>
              <a:rPr lang="en-US" sz="2000" dirty="0"/>
              <a:t>5. Testing plan?</a:t>
            </a:r>
          </a:p>
          <a:p>
            <a:endParaRPr lang="en-US" sz="2000" dirty="0"/>
          </a:p>
          <a:p>
            <a:r>
              <a:rPr lang="en-US" sz="2000" b="1" dirty="0"/>
              <a:t>Deliverable: </a:t>
            </a:r>
            <a:r>
              <a:rPr lang="en-US" sz="2000" dirty="0"/>
              <a:t>Poster or document</a:t>
            </a:r>
          </a:p>
          <a:p>
            <a:endParaRPr lang="en-US" sz="20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838AC14-7781-36A8-C4D5-DF3CE2BCF8A2}"/>
              </a:ext>
            </a:extLst>
          </p:cNvPr>
          <p:cNvSpPr txBox="1"/>
          <p:nvPr/>
        </p:nvSpPr>
        <p:spPr>
          <a:xfrm>
            <a:off x="2797493" y="5820075"/>
            <a:ext cx="623506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b="1" dirty="0"/>
              <a:t>Quick share (last 3 mins)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dirty="0"/>
              <a:t>Plenary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64898" y="1600201"/>
            <a:ext cx="4964502" cy="4525963"/>
          </a:xfrm>
        </p:spPr>
        <p:txBody>
          <a:bodyPr>
            <a:noAutofit/>
          </a:bodyPr>
          <a:lstStyle/>
          <a:p>
            <a:r>
              <a:rPr sz="2000" b="1" dirty="0"/>
              <a:t>Data Quality Principles:</a:t>
            </a:r>
          </a:p>
          <a:p>
            <a:endParaRPr sz="2000" dirty="0"/>
          </a:p>
          <a:p>
            <a:r>
              <a:rPr sz="2000" dirty="0"/>
              <a:t>1. Quality over quantity</a:t>
            </a:r>
          </a:p>
          <a:p>
            <a:r>
              <a:rPr sz="2000" dirty="0"/>
              <a:t>2. Diversity and balance essential</a:t>
            </a:r>
          </a:p>
          <a:p>
            <a:r>
              <a:rPr sz="2000" dirty="0"/>
              <a:t>3. Clean and prepare carefully</a:t>
            </a:r>
          </a:p>
          <a:p>
            <a:r>
              <a:rPr sz="2000" dirty="0"/>
              <a:t>4. Always split data for testing</a:t>
            </a:r>
          </a:p>
          <a:p>
            <a:r>
              <a:rPr sz="2000" dirty="0"/>
              <a:t>5. Consider privacy and ethics from start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ACF4A52-875D-D175-E38B-4081688753A0}"/>
              </a:ext>
            </a:extLst>
          </p:cNvPr>
          <p:cNvSpPr txBox="1"/>
          <p:nvPr/>
        </p:nvSpPr>
        <p:spPr>
          <a:xfrm>
            <a:off x="6183630" y="2136338"/>
            <a:ext cx="4183380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sz="1800" dirty="0"/>
          </a:p>
          <a:p>
            <a:r>
              <a:rPr lang="en-US" sz="1800" b="1" dirty="0"/>
              <a:t>Exit Ticket - Complete:</a:t>
            </a:r>
          </a:p>
          <a:p>
            <a:r>
              <a:rPr lang="en-US" sz="1800" dirty="0"/>
              <a:t>Good training data needs to be...</a:t>
            </a:r>
          </a:p>
          <a:p>
            <a:r>
              <a:rPr lang="en-US" sz="1800" dirty="0"/>
              <a:t>If training data is biased, then...</a:t>
            </a:r>
          </a:p>
          <a:p>
            <a:r>
              <a:rPr lang="en-US" sz="1800" dirty="0"/>
              <a:t>The most important thing when collecting data is...</a:t>
            </a:r>
          </a:p>
          <a:p>
            <a:endParaRPr lang="en-US" sz="1800" dirty="0"/>
          </a:p>
          <a:p>
            <a:r>
              <a:rPr lang="en-US" sz="1800" b="1" dirty="0"/>
              <a:t>Quick Quiz:</a:t>
            </a:r>
          </a:p>
          <a:p>
            <a:r>
              <a:rPr lang="en-US" sz="1800" dirty="0"/>
              <a:t>Why split data into training and test sets?</a:t>
            </a:r>
          </a:p>
          <a:p>
            <a:r>
              <a:rPr lang="en-US" sz="1800" dirty="0"/>
              <a:t>What's one way to improve data quality?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dirty="0"/>
              <a:t>Homework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sz="2000" b="1" dirty="0"/>
              <a:t>Data Collection Plan</a:t>
            </a:r>
          </a:p>
          <a:p>
            <a:endParaRPr sz="2000" dirty="0"/>
          </a:p>
          <a:p>
            <a:r>
              <a:rPr sz="2000" dirty="0"/>
              <a:t>Propose an AI tool for your school:</a:t>
            </a:r>
          </a:p>
          <a:p>
            <a:r>
              <a:rPr sz="2000" dirty="0"/>
              <a:t>Attendance tracker, homework helper, library organizer</a:t>
            </a:r>
          </a:p>
          <a:p>
            <a:endParaRPr sz="2000" dirty="0"/>
          </a:p>
          <a:p>
            <a:r>
              <a:rPr sz="2000" b="1" dirty="0"/>
              <a:t>Describe:</a:t>
            </a:r>
          </a:p>
          <a:p>
            <a:r>
              <a:rPr sz="2000" dirty="0"/>
              <a:t>What data needed?</a:t>
            </a:r>
          </a:p>
          <a:p>
            <a:r>
              <a:rPr sz="2000" dirty="0"/>
              <a:t>How to collect it?</a:t>
            </a:r>
          </a:p>
          <a:p>
            <a:r>
              <a:rPr sz="2000" dirty="0"/>
              <a:t>Privacy concerns?</a:t>
            </a:r>
          </a:p>
          <a:p>
            <a:endParaRPr sz="2000" dirty="0"/>
          </a:p>
          <a:p>
            <a:r>
              <a:rPr sz="2000" dirty="0"/>
              <a:t>300 words</a:t>
            </a:r>
          </a:p>
          <a:p>
            <a:endParaRPr sz="2000" dirty="0"/>
          </a:p>
          <a:p>
            <a:r>
              <a:rPr sz="2000" b="1" dirty="0"/>
              <a:t>Due: </a:t>
            </a:r>
            <a:r>
              <a:rPr sz="2000" dirty="0"/>
              <a:t>Next lesson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1215</Words>
  <Application>Microsoft Office PowerPoint</Application>
  <PresentationFormat>Widescreen</PresentationFormat>
  <Paragraphs>275</Paragraphs>
  <Slides>10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Aptos</vt:lpstr>
      <vt:lpstr>Arial</vt:lpstr>
      <vt:lpstr>Calibri</vt:lpstr>
      <vt:lpstr>Office Theme</vt:lpstr>
      <vt:lpstr>AI Data - Training and Testing</vt:lpstr>
      <vt:lpstr>Learning Objectives</vt:lpstr>
      <vt:lpstr>Prior Knowledge Check</vt:lpstr>
      <vt:lpstr>The Importance of Quality Training Data</vt:lpstr>
      <vt:lpstr>Activity 1: Good vs Poor Data</vt:lpstr>
      <vt:lpstr>Data Preprocessing</vt:lpstr>
      <vt:lpstr>Activity 2: Design a Dataset</vt:lpstr>
      <vt:lpstr>Plenary</vt:lpstr>
      <vt:lpstr>Homework</vt:lpstr>
      <vt:lpstr>References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Chris Calder</cp:lastModifiedBy>
  <cp:revision>6</cp:revision>
  <dcterms:created xsi:type="dcterms:W3CDTF">2013-01-27T09:14:16Z</dcterms:created>
  <dcterms:modified xsi:type="dcterms:W3CDTF">2025-12-31T23:32:14Z</dcterms:modified>
  <cp:category/>
</cp:coreProperties>
</file>